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25203150" cy="36004500"/>
  <p:notesSz cx="6858000" cy="9947275"/>
  <p:defaultTextStyle>
    <a:defPPr>
      <a:defRPr lang="tr-TR"/>
    </a:defPPr>
    <a:lvl1pPr marL="0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28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455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183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4911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637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365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092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89820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1258" y="-5304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6560" y="-4854"/>
            <a:ext cx="25209710" cy="3600935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2252166" y="9084615"/>
            <a:ext cx="15569017" cy="6322607"/>
          </a:xfrm>
        </p:spPr>
        <p:txBody>
          <a:bodyPr bIns="34976" anchor="b"/>
          <a:lstStyle>
            <a:lvl1pPr>
              <a:defRPr sz="1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3341340" y="12972359"/>
            <a:ext cx="17946305" cy="1728610"/>
          </a:xfrm>
        </p:spPr>
        <p:txBody>
          <a:bodyPr tIns="34976">
            <a:normAutofit/>
          </a:bodyPr>
          <a:lstStyle>
            <a:lvl1pPr marL="0" indent="0" algn="l">
              <a:buNone/>
              <a:defRPr kumimoji="0" lang="en-US" sz="5400" b="0" i="0" u="none" strike="noStrike" kern="1200" cap="all" spc="15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72284" y="1441855"/>
            <a:ext cx="5670709" cy="24561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0157" y="1441855"/>
            <a:ext cx="16592074" cy="24561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6560" y="-4854"/>
            <a:ext cx="25209710" cy="3600935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2258468" y="9065372"/>
            <a:ext cx="15575547" cy="6339422"/>
          </a:xfrm>
        </p:spPr>
        <p:txBody>
          <a:bodyPr bIns="34976" anchor="b"/>
          <a:lstStyle>
            <a:lvl1pPr algn="l">
              <a:defRPr kumimoji="0" lang="en-US" sz="12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3352019" y="12958596"/>
            <a:ext cx="17944643" cy="1728216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5400" b="0" i="0" u="none" strike="noStrike" kern="1200" cap="all" spc="15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283" y="5760720"/>
            <a:ext cx="8821103" cy="19490436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419" y="5760720"/>
            <a:ext cx="8821103" cy="19490436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283" y="5760720"/>
            <a:ext cx="8821103" cy="2880360"/>
          </a:xfrm>
        </p:spPr>
        <p:txBody>
          <a:bodyPr anchor="b">
            <a:normAutofit/>
          </a:bodyPr>
          <a:lstStyle>
            <a:lvl1pPr marL="0" indent="0">
              <a:buNone/>
              <a:defRPr lang="en-US" sz="5400" b="0" kern="1200" cap="all" spc="153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marL="0" lvl="0" indent="0" algn="l" defTabSz="34975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7782" y="8934702"/>
            <a:ext cx="8821103" cy="16322040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54419" y="5760720"/>
            <a:ext cx="8821103" cy="2880360"/>
          </a:xfrm>
        </p:spPr>
        <p:txBody>
          <a:bodyPr anchor="b">
            <a:normAutofit/>
          </a:bodyPr>
          <a:lstStyle>
            <a:lvl1pPr marL="0" indent="0">
              <a:buNone/>
              <a:defRPr lang="en-US" sz="5400" b="0" kern="1200" cap="all" spc="153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marL="0" lvl="0" indent="0" algn="l" defTabSz="34975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54419" y="8934702"/>
            <a:ext cx="8821103" cy="16322040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-7356540" y="7356551"/>
            <a:ext cx="36004500" cy="21291419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marL="0" algn="ctr" defTabSz="3497580" rtl="0" eaLnBrk="1" latinLnBrk="0" hangingPunct="1"/>
            <a:endParaRPr lang="en-US" sz="6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2163463" y="8274543"/>
            <a:ext cx="14365796" cy="5719492"/>
          </a:xfrm>
        </p:spPr>
        <p:txBody>
          <a:bodyPr bIns="0" anchor="b"/>
          <a:lstStyle>
            <a:lvl1pPr algn="l">
              <a:defRPr kumimoji="0" lang="en-US" sz="107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954" y="13749291"/>
            <a:ext cx="10495191" cy="17454607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3577486" y="11830271"/>
            <a:ext cx="15971807" cy="3272399"/>
          </a:xfrm>
        </p:spPr>
        <p:txBody>
          <a:bodyPr>
            <a:normAutofit/>
          </a:bodyPr>
          <a:lstStyle>
            <a:lvl1pPr marL="0" indent="0">
              <a:buNone/>
              <a:defRPr lang="en-US" sz="5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114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591950" y="0"/>
            <a:ext cx="19611201" cy="36004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699516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26503312"/>
            <a:ext cx="9844980" cy="950118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849987" y="9016880"/>
            <a:ext cx="15121890" cy="4554081"/>
          </a:xfrm>
        </p:spPr>
        <p:txBody>
          <a:bodyPr anchor="b"/>
          <a:lstStyle>
            <a:lvl1pPr algn="l">
              <a:defRPr sz="107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3151715" y="11447777"/>
            <a:ext cx="16803602" cy="3888486"/>
          </a:xfrm>
        </p:spPr>
        <p:txBody>
          <a:bodyPr/>
          <a:lstStyle>
            <a:lvl1pPr marL="0" indent="0">
              <a:buNone/>
              <a:defRPr sz="5400">
                <a:solidFill>
                  <a:schemeClr val="tx2"/>
                </a:solidFill>
              </a:defRPr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6564" y="26515823"/>
            <a:ext cx="9851546" cy="9488682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6560" y="26519286"/>
            <a:ext cx="25209710" cy="948522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8283" y="1920240"/>
            <a:ext cx="20729591" cy="2880360"/>
          </a:xfrm>
          <a:prstGeom prst="rect">
            <a:avLst/>
          </a:prstGeom>
        </p:spPr>
        <p:txBody>
          <a:bodyPr vert="horz" lIns="349758" tIns="174879" rIns="349758" bIns="174879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283" y="5778300"/>
            <a:ext cx="20729591" cy="18794207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554469" y="30819852"/>
            <a:ext cx="5998350" cy="1056132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fld id="{3EF54B48-1D64-42E8-B8DA-AEDC68F3020F}" type="datetimeFigureOut">
              <a:rPr lang="tr-TR" smtClean="0"/>
              <a:pPr/>
              <a:t>29.05.2024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5148" y="32996891"/>
            <a:ext cx="13021628" cy="1440180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3800" cap="all" spc="765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55361" y="32396816"/>
            <a:ext cx="1386173" cy="264033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34976" tIns="34976" rIns="34976" bIns="34976" rtlCol="0" anchor="ctr">
            <a:normAutofit/>
          </a:bodyPr>
          <a:lstStyle>
            <a:lvl1pPr algn="ctr">
              <a:defRPr sz="6300">
                <a:solidFill>
                  <a:srgbClr val="FFFFFF"/>
                </a:solidFill>
              </a:defRPr>
            </a:lvl1pPr>
          </a:lstStyle>
          <a:p>
            <a:fld id="{C7C2D691-C22F-4550-956F-63D93376AD3A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497580" rtl="0" eaLnBrk="1" latinLnBrk="0" hangingPunct="1">
        <a:spcBef>
          <a:spcPct val="0"/>
        </a:spcBef>
        <a:buNone/>
        <a:defRPr sz="10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ts val="3060"/>
        </a:spcBef>
        <a:buFont typeface="Arial" pitchFamily="34" charset="0"/>
        <a:buNone/>
        <a:defRPr sz="6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4540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1538935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2413330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3287725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4197096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5176418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6050813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6855257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3503252" y="56869"/>
            <a:ext cx="21035535" cy="2479261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en-US" sz="7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EARLY WARNING SYSTEM FOR SAFE CAR OVERTAKE IN FORMULA </a:t>
            </a:r>
            <a:r>
              <a:rPr lang="tr-TR" sz="7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7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QUALIFYING</a:t>
            </a:r>
            <a:r>
              <a:rPr lang="tr-TR" sz="7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SESSION</a:t>
            </a:r>
            <a:endParaRPr lang="en-US" sz="7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Yuvarlatılmış Dikdörtgen 12"/>
          <p:cNvSpPr/>
          <p:nvPr/>
        </p:nvSpPr>
        <p:spPr>
          <a:xfrm>
            <a:off x="360215" y="4058859"/>
            <a:ext cx="12179767" cy="7143389"/>
          </a:xfrm>
          <a:prstGeom prst="round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Metin kutusu 13"/>
          <p:cNvSpPr txBox="1"/>
          <p:nvPr/>
        </p:nvSpPr>
        <p:spPr>
          <a:xfrm>
            <a:off x="3576339" y="4157282"/>
            <a:ext cx="5809109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6" name="Yuvarlatılmış Dikdörtgen 15"/>
          <p:cNvSpPr/>
          <p:nvPr/>
        </p:nvSpPr>
        <p:spPr>
          <a:xfrm>
            <a:off x="381276" y="11363958"/>
            <a:ext cx="12166183" cy="77333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Metin kutusu 16"/>
          <p:cNvSpPr txBox="1"/>
          <p:nvPr/>
        </p:nvSpPr>
        <p:spPr>
          <a:xfrm>
            <a:off x="720570" y="11578578"/>
            <a:ext cx="11520645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MOTIVATION </a:t>
            </a:r>
            <a:r>
              <a:rPr lang="tr-TR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</p:txBody>
      </p:sp>
      <p:sp>
        <p:nvSpPr>
          <p:cNvPr id="18" name="Yuvarlatılmış Dikdörtgen 17"/>
          <p:cNvSpPr/>
          <p:nvPr/>
        </p:nvSpPr>
        <p:spPr>
          <a:xfrm>
            <a:off x="360215" y="19258982"/>
            <a:ext cx="12241360" cy="161329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Metin kutusu 18"/>
          <p:cNvSpPr txBox="1"/>
          <p:nvPr/>
        </p:nvSpPr>
        <p:spPr>
          <a:xfrm>
            <a:off x="1314543" y="19202838"/>
            <a:ext cx="10271110" cy="269470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MATERIAL &amp; METHOD </a:t>
            </a:r>
          </a:p>
          <a:p>
            <a:pPr algn="ctr"/>
            <a:r>
              <a:rPr lang="tr-TR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  </a:t>
            </a:r>
          </a:p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20" name="Yuvarlatılmış Dikdörtgen 19"/>
          <p:cNvSpPr/>
          <p:nvPr/>
        </p:nvSpPr>
        <p:spPr>
          <a:xfrm>
            <a:off x="12796720" y="25753281"/>
            <a:ext cx="12011701" cy="604867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14948274" y="25687200"/>
            <a:ext cx="7467452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DISCUSSIONS</a:t>
            </a:r>
          </a:p>
        </p:txBody>
      </p:sp>
      <p:sp>
        <p:nvSpPr>
          <p:cNvPr id="24" name="Metin kutusu 23"/>
          <p:cNvSpPr txBox="1"/>
          <p:nvPr/>
        </p:nvSpPr>
        <p:spPr>
          <a:xfrm>
            <a:off x="720256" y="4788098"/>
            <a:ext cx="11653591" cy="6264913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Formula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is an international motorsport series that has been running continuously since 1950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. Q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ualifying sessions, obligatory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cars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overtake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are sometimes not possible due to traffic congestion and communication failures among drivers and the pit wall.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This failures increases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the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risk of crash. In the 2023 season, 22 races were held and grid penalties were given 14 times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to impede. By way of this the developed early warning system, a warning will be sent to the driver and pit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wall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10 seconds before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overtake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tr-T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Metin kutusu 24"/>
          <p:cNvSpPr txBox="1"/>
          <p:nvPr/>
        </p:nvSpPr>
        <p:spPr>
          <a:xfrm>
            <a:off x="587942" y="12426488"/>
            <a:ext cx="11766724" cy="6264913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Formula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is an organization with high technological capabilities.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ecause of this the advancements in GPS systems, data transmission speed, and simulation technologies over past 20 years, the conditions of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cars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can be analyzed both before and during races. These conditions, which concern the field of engineering science, have created an opportunity to conduct research on Formula One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his study of aim is to increase Formula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safety by reducing the risk of crash during obligatory overtaking.</a:t>
            </a:r>
            <a:endParaRPr lang="tr-T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499616" y="21846289"/>
            <a:ext cx="11832001" cy="688046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imulation of this study was prepared using Matlab program due to its resemblance to the graphics displayed on F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ormula One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monitoring screens and it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 ability to process quickly.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 the simulation, four markers representing the racing car are used. Red marker is on the speed lap, while the other markers are on the warm-up lap. The software operates in two stages. A warning message is broadcasted 10 seconds before overtake. The simulation is prepared according to the Monza Race Track. Sampling in the track drawing was done with the Geogebra Program.</a:t>
            </a:r>
            <a:endParaRPr lang="tr-T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Yuvarlatılmış Dikdörtgen 30"/>
          <p:cNvSpPr/>
          <p:nvPr/>
        </p:nvSpPr>
        <p:spPr>
          <a:xfrm>
            <a:off x="12756005" y="3985326"/>
            <a:ext cx="12086929" cy="21658906"/>
          </a:xfrm>
          <a:prstGeom prst="round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Metin kutusu 31"/>
          <p:cNvSpPr txBox="1"/>
          <p:nvPr/>
        </p:nvSpPr>
        <p:spPr>
          <a:xfrm>
            <a:off x="14169749" y="4032698"/>
            <a:ext cx="9334315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35" name="Metin kutusu 34"/>
          <p:cNvSpPr txBox="1"/>
          <p:nvPr/>
        </p:nvSpPr>
        <p:spPr>
          <a:xfrm>
            <a:off x="1145825" y="2232498"/>
            <a:ext cx="23220363" cy="1879097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Hüseyin Eyupcan ASLAN</a:t>
            </a:r>
          </a:p>
          <a:p>
            <a:pPr algn="ctr"/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Supervisor: </a:t>
            </a:r>
            <a:r>
              <a:rPr lang="tr-T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R.A. Dr. Elif Merve KÜÇÜKÖNER</a:t>
            </a:r>
            <a:endParaRPr lang="tr-T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Resim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1" y="262098"/>
            <a:ext cx="3127826" cy="3184900"/>
          </a:xfrm>
          <a:prstGeom prst="rect">
            <a:avLst/>
          </a:prstGeom>
        </p:spPr>
      </p:pic>
      <p:sp>
        <p:nvSpPr>
          <p:cNvPr id="27" name="Metin kutusu 26"/>
          <p:cNvSpPr txBox="1"/>
          <p:nvPr/>
        </p:nvSpPr>
        <p:spPr>
          <a:xfrm>
            <a:off x="12963138" y="26397935"/>
            <a:ext cx="11534954" cy="5033807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 the study, the expected results from the simulation were obtained.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But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, as observed in similar studies, it could only be tested through simulation.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Racing simulation applications, model or mock-up construction doesn't correspond to reality.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simulation will be redeveloped using the ANSYS program to make it usable in a real race.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n the future, it is intended to be submitted to the FIA</a:t>
            </a:r>
            <a:endParaRPr lang="tr-T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Metin kutusu 36"/>
          <p:cNvSpPr txBox="1"/>
          <p:nvPr/>
        </p:nvSpPr>
        <p:spPr>
          <a:xfrm>
            <a:off x="13178427" y="4756249"/>
            <a:ext cx="11304467" cy="3802701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 this study, obligatory overtake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between cars on fast laps and cars on out laps during Formula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Qualifying have been addressed. An automatic warning system has been developed taking into account past lap times and race safety has been enhanced during Qualifying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8" name="Yuvarlatılmış Dikdörtgen 37"/>
          <p:cNvSpPr/>
          <p:nvPr/>
        </p:nvSpPr>
        <p:spPr>
          <a:xfrm>
            <a:off x="12831233" y="31971802"/>
            <a:ext cx="12011701" cy="342017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Metin kutusu 38"/>
          <p:cNvSpPr txBox="1"/>
          <p:nvPr/>
        </p:nvSpPr>
        <p:spPr>
          <a:xfrm>
            <a:off x="15147297" y="31971802"/>
            <a:ext cx="7751422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  <p:sp>
        <p:nvSpPr>
          <p:cNvPr id="40" name="Metin kutusu 39"/>
          <p:cNvSpPr txBox="1"/>
          <p:nvPr/>
        </p:nvSpPr>
        <p:spPr>
          <a:xfrm>
            <a:off x="12992536" y="32711329"/>
            <a:ext cx="11534954" cy="2571594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 would like to extend my heartfelt thanks to my 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super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visor, R</a:t>
            </a:r>
            <a:r>
              <a:rPr lang="tr-TR" sz="4000" dirty="0">
                <a:latin typeface="Calibri" panose="020F0502020204030204" pitchFamily="34" charset="0"/>
                <a:cs typeface="Calibri" panose="020F0502020204030204" pitchFamily="34" charset="0"/>
              </a:rPr>
              <a:t>.A.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Dr. Elif Merve KÜÇÜKÖNER, for her invaluable contributions and guidance in the completion of this study.</a:t>
            </a:r>
            <a:endParaRPr lang="tr-T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Metin kutusu 1"/>
          <p:cNvSpPr txBox="1"/>
          <p:nvPr/>
        </p:nvSpPr>
        <p:spPr>
          <a:xfrm>
            <a:off x="0" y="35391973"/>
            <a:ext cx="25203149" cy="555658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LEYMAN DEM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REL 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VERS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ITY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– DEPARTMENT OF ELECTRICAL AND ELECTRONICS ENGINEERING 2023-2024 ACADEMIC YEAR </a:t>
            </a:r>
            <a:r>
              <a:rPr lang="tr-TR" sz="2900" dirty="0">
                <a:latin typeface="Calibri" panose="020F0502020204030204" pitchFamily="34" charset="0"/>
                <a:cs typeface="Calibri" panose="020F0502020204030204" pitchFamily="34" charset="0"/>
              </a:rPr>
              <a:t>GRADUATION</a:t>
            </a: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PROJECTS EXHIBITION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ED401B-046E-4E40-98ED-C2F3A57F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048" y="20672071"/>
            <a:ext cx="8069671" cy="4539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D28F4CD-CD1D-467A-8C6C-22AAF2D14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t="3665" r="4247" b="4186"/>
          <a:stretch/>
        </p:blipFill>
        <p:spPr>
          <a:xfrm>
            <a:off x="14840351" y="14785035"/>
            <a:ext cx="8058368" cy="53985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1B19271-3857-47CB-9E5F-A60161DCA6C1}"/>
              </a:ext>
            </a:extLst>
          </p:cNvPr>
          <p:cNvSpPr txBox="1"/>
          <p:nvPr/>
        </p:nvSpPr>
        <p:spPr>
          <a:xfrm>
            <a:off x="1172678" y="34544349"/>
            <a:ext cx="1074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Figure 1 : Matlab simulation interface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502D3DF-3362-410E-B11C-74B7C82B9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43" y="8493487"/>
            <a:ext cx="9937279" cy="57088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Metin kutusu 33">
            <a:extLst>
              <a:ext uri="{FF2B5EF4-FFF2-40B4-BE49-F238E27FC236}">
                <a16:creationId xmlns:a16="http://schemas.microsoft.com/office/drawing/2014/main" id="{F213EFE5-4076-4DEB-A9E7-B537B410D4A7}"/>
              </a:ext>
            </a:extLst>
          </p:cNvPr>
          <p:cNvSpPr txBox="1"/>
          <p:nvPr/>
        </p:nvSpPr>
        <p:spPr>
          <a:xfrm>
            <a:off x="12868561" y="14136889"/>
            <a:ext cx="1199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Figure 2 : Cars obligatory overtake moment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D2A92CB6-A435-4F48-81EF-511691A6B59B}"/>
              </a:ext>
            </a:extLst>
          </p:cNvPr>
          <p:cNvSpPr txBox="1"/>
          <p:nvPr/>
        </p:nvSpPr>
        <p:spPr>
          <a:xfrm>
            <a:off x="12796720" y="20131182"/>
            <a:ext cx="1199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Figure 3 : Formula One apex for cars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5C0B3794-A957-48D5-92E3-8A04EBA2311C}"/>
              </a:ext>
            </a:extLst>
          </p:cNvPr>
          <p:cNvSpPr txBox="1"/>
          <p:nvPr/>
        </p:nvSpPr>
        <p:spPr>
          <a:xfrm>
            <a:off x="12895502" y="25196312"/>
            <a:ext cx="11670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/>
              <a:t>Figure 4 : F1 TV Tracker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A7BF81-B5C7-4A05-8D8F-9002B116C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0" y="28653349"/>
            <a:ext cx="11003341" cy="58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5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874</TotalTime>
  <Words>531</Words>
  <Application>Microsoft Office PowerPoint</Application>
  <PresentationFormat>Özel</PresentationFormat>
  <Paragraphs>22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Franklin Gothic Book</vt:lpstr>
      <vt:lpstr>Franklin Gothic Medium</vt:lpstr>
      <vt:lpstr>Wingdings</vt:lpstr>
      <vt:lpstr>Angles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Evren</dc:creator>
  <cp:lastModifiedBy>Hüseyin Eyupcan Aslan</cp:lastModifiedBy>
  <cp:revision>82</cp:revision>
  <cp:lastPrinted>2024-05-15T11:55:07Z</cp:lastPrinted>
  <dcterms:created xsi:type="dcterms:W3CDTF">2013-05-02T06:52:20Z</dcterms:created>
  <dcterms:modified xsi:type="dcterms:W3CDTF">2024-05-29T20:35:28Z</dcterms:modified>
</cp:coreProperties>
</file>